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Gelasio"/>
      <p:regular r:id="rId28"/>
    </p:embeddedFont>
    <p:embeddedFont>
      <p:font typeface="Gelasio"/>
      <p:regular r:id="rId29"/>
    </p:embeddedFont>
    <p:embeddedFont>
      <p:font typeface="Gelasio"/>
      <p:regular r:id="rId30"/>
    </p:embeddedFont>
    <p:embeddedFont>
      <p:font typeface="Gelasio"/>
      <p:regular r:id="rId31"/>
    </p:embeddedFont>
    <p:embeddedFont>
      <p:font typeface="Lato"/>
      <p:regular r:id="rId32"/>
    </p:embeddedFont>
    <p:embeddedFont>
      <p:font typeface="Lato"/>
      <p:regular r:id="rId33"/>
    </p:embeddedFont>
    <p:embeddedFont>
      <p:font typeface="Lato"/>
      <p:regular r:id="rId34"/>
    </p:embeddedFont>
    <p:embeddedFont>
      <p:font typeface="Lato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paultimothymooney/chest-xray-pneumonia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3259"/>
            <a:ext cx="60584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Chest X-ray Disease Detection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0353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Detecting Pneumonia using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53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795"/>
            <a:ext cx="6788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 Method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3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applied manual feature extraction using HOG (Histogram of Oriented Gradients).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1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captures edge and texture patterns relevant to pneumonia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9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Flattened pixel values were combined with HOG features for richer data representation.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173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8860" y="46598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469523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1: Calculate HOG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53997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Extract gradients to capture local shapes and textures in X-ray images.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35893" y="46173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20963" y="46598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73008" y="469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2: Flatten Pixels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973008" y="518564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 the 2D image array into a 1D vector for model input.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6173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763065" y="46598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415111" y="4695230"/>
            <a:ext cx="322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 3: Combine Features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415111" y="518564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Concatenate HOG and pixel features for a comprehensive representation.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193" y="463748"/>
            <a:ext cx="4216122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Images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193" y="1395293"/>
            <a:ext cx="471725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Before 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726549" y="1395293"/>
            <a:ext cx="832115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193" y="2006322"/>
            <a:ext cx="5799415" cy="53019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0193" y="7497961"/>
            <a:ext cx="1345001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099" y="473154"/>
            <a:ext cx="8624888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 (HOG) &amp; Filtering Results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2099" y="1354931"/>
            <a:ext cx="1342620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Results below reflect model performance before any additional preprocessing steps such as scaling, PCA, or feature selection.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2099" y="1823680"/>
            <a:ext cx="13426202" cy="512207"/>
          </a:xfrm>
          <a:prstGeom prst="roundRect">
            <a:avLst>
              <a:gd name="adj" fmla="val 141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9719" y="1831300"/>
            <a:ext cx="1341096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1764" y="1942148"/>
            <a:ext cx="63575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 Accuracy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91055" y="1942148"/>
            <a:ext cx="63575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0.9289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2099" y="2529364"/>
            <a:ext cx="1342620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Confusion matrix illustrates predictions versus actual labels for Normal and Pneumonia classes.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099" y="2998113"/>
            <a:ext cx="6017419" cy="47615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0405"/>
            <a:ext cx="6347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133255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3790" y="4700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9064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Normalize pixel and HOG features using MinMaxScaler for consistent data ranges.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54704" y="3792974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254704" y="4359950"/>
            <a:ext cx="3278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85036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PCA to compress feature vectors and reduce overfitting and computational cost.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715738" y="3452813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15738" y="4019788"/>
            <a:ext cx="3756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Selection &amp; Balancing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51020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top features using mutual information and balance classes with SMOTE technique.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6282690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Class Imbalance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666" y="1707118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926" y="1747718"/>
            <a:ext cx="325160" cy="4064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3040" y="178153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Imbalance Issue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63040" y="2250281"/>
            <a:ext cx="348603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Pneumonia cases outnumber normal cases by a ratio of 3 to 1.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20057" y="1707118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317" y="1747718"/>
            <a:ext cx="325160" cy="4064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4431" y="178153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SMOTE Technique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924431" y="2250281"/>
            <a:ext cx="3486031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Synthetic Minority Oversampling Technique (SMOTE) used to balance classes.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81448" y="1707118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08" y="1747718"/>
            <a:ext cx="325160" cy="4064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85822" y="178153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Model Training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0385822" y="2250281"/>
            <a:ext cx="3486031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improves model fairness and reduces bias towards majority class.</a:t>
            </a:r>
            <a:endParaRPr lang="en-US" sz="17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" y="3534608"/>
            <a:ext cx="13113068" cy="43151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23" y="440769"/>
            <a:ext cx="6841927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Used for Pneumonia Detection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41283" y="1262182"/>
            <a:ext cx="22860" cy="652784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898743" y="1431012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560963" y="1262182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21030" y="129218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542812" y="1317188"/>
            <a:ext cx="250936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(KNN)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542812" y="1663660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Simple, instance-based classifier with 10 neighbors.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898743" y="2409349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10" name="Shape 8"/>
          <p:cNvSpPr/>
          <p:nvPr/>
        </p:nvSpPr>
        <p:spPr>
          <a:xfrm>
            <a:off x="560963" y="224051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21030" y="2270522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542812" y="2295525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542812" y="2641997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linear model with 1000 iterations limit.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898743" y="3387685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560963" y="3218855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030" y="3248858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542812" y="3273862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542812" y="3620333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200 trees, depth capped at 10 for balance.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898743" y="4366022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20" name="Shape 18"/>
          <p:cNvSpPr/>
          <p:nvPr/>
        </p:nvSpPr>
        <p:spPr>
          <a:xfrm>
            <a:off x="560963" y="419719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21030" y="422719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542812" y="4252198"/>
            <a:ext cx="2790468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Vector Machine (SVM)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542812" y="4598670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Radial kernel, moderate complexity with C=1.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898743" y="5344358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25" name="Shape 23"/>
          <p:cNvSpPr/>
          <p:nvPr/>
        </p:nvSpPr>
        <p:spPr>
          <a:xfrm>
            <a:off x="560963" y="517552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21030" y="5205532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542812" y="5230535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Naive Bayes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542812" y="5577007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Probabilistic classifier for quick baseline results.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898743" y="6322695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30" name="Shape 28"/>
          <p:cNvSpPr/>
          <p:nvPr/>
        </p:nvSpPr>
        <p:spPr>
          <a:xfrm>
            <a:off x="560963" y="6153864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1030" y="6183868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1542812" y="6208871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542812" y="6555343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Depth-limited to 10, interpretable decision paths.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898743" y="7301032"/>
            <a:ext cx="480893" cy="22860"/>
          </a:xfrm>
          <a:prstGeom prst="roundRect">
            <a:avLst>
              <a:gd name="adj" fmla="val 294524"/>
            </a:avLst>
          </a:prstGeom>
          <a:solidFill>
            <a:srgbClr val="CECEC9"/>
          </a:solidFill>
          <a:ln/>
        </p:spPr>
      </p:sp>
      <p:sp>
        <p:nvSpPr>
          <p:cNvPr id="35" name="Shape 33"/>
          <p:cNvSpPr/>
          <p:nvPr/>
        </p:nvSpPr>
        <p:spPr>
          <a:xfrm>
            <a:off x="560963" y="713220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21030" y="7162205"/>
            <a:ext cx="24038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1542812" y="718720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XGBoost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542812" y="7533680"/>
            <a:ext cx="1252656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ensemble method with 300 estimators.</a:t>
            </a:r>
            <a:endParaRPr lang="en-US" sz="12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841" y="347186"/>
            <a:ext cx="3156228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Evaluation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1841" y="1044535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Train/Test Split: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80/20 for robust model validation.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41841" y="1360051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Metrics: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Accuracy, Precision, Recall, and F1-score assess performance.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1841" y="1675567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Visualization: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Confusion matrix to analyze prediction errors and successes.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41841" y="1991082"/>
            <a:ext cx="671941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Utilized classification_report and ConfusionMatrixDisplay for detailed analysis.</a:t>
            </a:r>
            <a:endParaRPr lang="en-US" sz="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768" y="1072872"/>
            <a:ext cx="4683443" cy="3493889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1" y="4850606"/>
            <a:ext cx="13746718" cy="45487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4387"/>
            <a:ext cx="6939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Ensemble Models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Voting Classifier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40066"/>
            <a:ext cx="42418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Combines Logistic Regression, SVM, and XGBoost with hard voting for better accuracy.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13328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35578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47972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2942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Bagging Classifier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43281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multiple Logistic Regression models to reduce variance and improve stability.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13328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3368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295763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4756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Stacking Classifier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247323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Builds layered models stacking Logistic Regression, SVM, and XGBoost with a logistic meta-learner.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13328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87775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0170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6639520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Accuracy Comparison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1520" y="1645920"/>
            <a:ext cx="13167360" cy="6019562"/>
          </a:xfrm>
          <a:prstGeom prst="roundRect">
            <a:avLst>
              <a:gd name="adj" fmla="val 14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9140" y="1653540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48095" y="1786533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7965" y="1786533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9140" y="2253972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48095" y="2386965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Stacking Classifier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27965" y="2386965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0.9606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9140" y="2854404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48095" y="2987397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SVM &amp; Voting Classifier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7965" y="2987397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0.9598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9140" y="3454837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48095" y="3587829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7965" y="3587829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0.9563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39140" y="4055269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48095" y="4188262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Bagging Classifier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27965" y="4188262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0.9555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39140" y="4655701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48095" y="4788694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27965" y="4788694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0.9461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9140" y="5256133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48095" y="5389126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27965" y="5389126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0.9435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9140" y="5856565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48095" y="5989558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27965" y="5989558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0.8793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39140" y="6456998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48095" y="6589990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KNN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527965" y="6589990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0.8724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9140" y="7057430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48095" y="7190423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Naive Bayes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27965" y="7190423"/>
            <a:ext cx="615434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0.7474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7807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 Report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88869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88869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Recall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88869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F1-Score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0.929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0.908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0.918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315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Pneumonia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0.966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0.974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0.970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853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839653"/>
            <a:ext cx="7355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0.956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1454170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581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Macro Avg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637836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0.947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43280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0.941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848725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0.944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1168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28581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Weighted Avg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3637836" y="61402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0.956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6243280" y="61402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0.956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8848725" y="61402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0.956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454170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1168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3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Names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52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 Maher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Mohamed Khalifa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Abdalla Mohamed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Mayar Alaa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Ghada Nasser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63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Ahmed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Essam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Programming: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and Jupyter Notebook as primary coding environments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sklearn for ML, numpy and pandas for data handling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Specialized Tools: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xgboost for boosting, imblearn for imbalance, scikit-image for image processing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matplotlib and cv2 for plotting and image manipulation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Platforms: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Kaggle for datasets, GitHub for version control, Google Colab for collaboration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79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Potential of Machine Learning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significantly aids accuracy in medical image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76820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Without Deep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6129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project achieved high accuracy using traditional ML techniques.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690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768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on Healthcare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2586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detection can save time, reduce costs, and save lives.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Agenda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&amp; Motivation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Pneumonia detection challenges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Goals of our ML solution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3052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&amp; Preprocessing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X-ray image preparation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 &amp; Impact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and applications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12606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Pneumonia &amp; Why Pneumonia Detection?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is Pneumonia?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18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Lung infection causing fluid-filled air sacs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58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Pneumonia Detection?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527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Global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Pneumonia causes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2.5 million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deaths annually and threatens young children most.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26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Manual diagnosis is slow and error-prone, especially in rural areas lacking radiologists.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125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offers faster, scalable detection to save lives worldwide.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Health Crisis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Major cause of mortality worldwide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939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Vulnerable Populations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mortality in children and elderly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Resource Gaps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Radiologist shortage in rural areas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Time-Critical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Need for fast, automated diagnostic tools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Save Lives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2910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early detection rates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 Diagnosis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8566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Faster, more accurate results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980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 Classification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2980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ML-powered X-ray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156" y="379571"/>
            <a:ext cx="3451622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56" y="1087041"/>
            <a:ext cx="13664089" cy="74833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84752" y="8600837"/>
            <a:ext cx="137993" cy="137993"/>
          </a:xfrm>
          <a:prstGeom prst="roundRect">
            <a:avLst>
              <a:gd name="adj" fmla="val 13253"/>
            </a:avLst>
          </a:prstGeom>
          <a:solidFill>
            <a:srgbClr val="2A2A23"/>
          </a:solidFill>
          <a:ln/>
        </p:spPr>
      </p:sp>
      <p:sp>
        <p:nvSpPr>
          <p:cNvPr id="5" name="Text 2"/>
          <p:cNvSpPr/>
          <p:nvPr/>
        </p:nvSpPr>
        <p:spPr>
          <a:xfrm>
            <a:off x="6783705" y="8600837"/>
            <a:ext cx="455295" cy="13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Normal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391400" y="8600837"/>
            <a:ext cx="137993" cy="137993"/>
          </a:xfrm>
          <a:prstGeom prst="roundRect">
            <a:avLst>
              <a:gd name="adj" fmla="val 13253"/>
            </a:avLst>
          </a:prstGeom>
          <a:solidFill>
            <a:srgbClr val="8C8C76"/>
          </a:solidFill>
          <a:ln/>
        </p:spPr>
      </p:sp>
      <p:sp>
        <p:nvSpPr>
          <p:cNvPr id="7" name="Text 4"/>
          <p:cNvSpPr/>
          <p:nvPr/>
        </p:nvSpPr>
        <p:spPr>
          <a:xfrm>
            <a:off x="7590353" y="8600837"/>
            <a:ext cx="682109" cy="137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Pneumonia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3156" y="8894088"/>
            <a:ext cx="136640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Source: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Paul Mooney's Kaggle Dataset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3156" y="9270325"/>
            <a:ext cx="136640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linke : </a:t>
            </a:r>
            <a:pPr algn="l" indent="0" marL="0">
              <a:lnSpc>
                <a:spcPts val="1700"/>
              </a:lnSpc>
              <a:buNone/>
            </a:pPr>
            <a:r>
              <a:rPr lang="en-US" sz="1050" b="1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https://www.kaggle.com/datasets/paultimothymooney/chest-xray-pneumonia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3156" y="9646563"/>
            <a:ext cx="1366408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5840 X-ray images across 2 classes (0=Normal, 1=Pneumonia)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7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Images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7136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73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 X-ray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6391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lung fields, defined diaphragm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1847136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073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Pneumonia X-ray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56391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White opacities, infiltrates in lung fields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71819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visual differences help train our model to distinguish between classes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681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299960" y="2117050"/>
            <a:ext cx="30480" cy="4426268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410087" y="23569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7" name="Shape 4"/>
          <p:cNvSpPr/>
          <p:nvPr/>
        </p:nvSpPr>
        <p:spPr>
          <a:xfrm>
            <a:off x="7060049" y="21170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45119" y="21595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3324701" y="2194917"/>
            <a:ext cx="2856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 Standardization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2685336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Resize to 128x128, convert to grayscale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39871" y="37178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0049" y="3477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145119" y="35204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449270" y="3555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Label Encoding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449270" y="4046220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Binary classification: 0=Normal, 1=Pneumonia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410087" y="489084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0049" y="4650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145119" y="46934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3345894" y="4728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93790" y="5219224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MinMaxScaler for consistent pixel values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93790" y="67984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2025-05-07T09:32:33Z</dcterms:created>
  <dcterms:modified xsi:type="dcterms:W3CDTF">2025-05-07T09:32:33Z</dcterms:modified>
</cp:coreProperties>
</file>